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DM Sans" pitchFamily="2" charset="77"/>
      <p:regular r:id="rId16"/>
    </p:embeddedFont>
    <p:embeddedFont>
      <p:font typeface="DM Sans Bold" pitchFamily="2" charset="7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74" autoAdjust="0"/>
  </p:normalViewPr>
  <p:slideViewPr>
    <p:cSldViewPr>
      <p:cViewPr varScale="1">
        <p:scale>
          <a:sx n="82" d="100"/>
          <a:sy n="82" d="100"/>
        </p:scale>
        <p:origin x="6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3.svg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1.svg"/><Relationship Id="rId7" Type="http://schemas.openxmlformats.org/officeDocument/2006/relationships/image" Target="../media/image2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13.svg"/><Relationship Id="rId10" Type="http://schemas.openxmlformats.org/officeDocument/2006/relationships/image" Target="../media/image31.png"/><Relationship Id="rId4" Type="http://schemas.openxmlformats.org/officeDocument/2006/relationships/image" Target="../media/image12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837695" y="2437152"/>
            <a:ext cx="21973415" cy="162203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5000234" y="-3511667"/>
            <a:ext cx="9080733" cy="908073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702178" y="580034"/>
            <a:ext cx="10883644" cy="1356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1B2129"/>
                </a:solidFill>
                <a:latin typeface="DM Sans"/>
              </a:rPr>
              <a:t>Business Data Management Project</a:t>
            </a:r>
          </a:p>
          <a:p>
            <a:pPr algn="ctr">
              <a:lnSpc>
                <a:spcPts val="6439"/>
              </a:lnSpc>
            </a:pPr>
            <a:r>
              <a:rPr lang="en-US" sz="4599">
                <a:solidFill>
                  <a:srgbClr val="1B2129"/>
                </a:solidFill>
                <a:latin typeface="DM Sans"/>
              </a:rPr>
              <a:t>Viva Finale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20476" y="4071938"/>
            <a:ext cx="14047047" cy="2143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0"/>
              </a:lnSpc>
            </a:pPr>
            <a:r>
              <a:rPr lang="en-US" sz="4700">
                <a:solidFill>
                  <a:srgbClr val="1B2129"/>
                </a:solidFill>
                <a:latin typeface="DM Sans Bold"/>
              </a:rPr>
              <a:t>OPTIMIZING CASH FLOW AND STAGGERED CREDIT SALES SYSTEM FOR A B2B TEXTILE COMPANY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93594" y="193594"/>
            <a:ext cx="1670212" cy="167021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005140" y="6148387"/>
            <a:ext cx="627771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"/>
              </a:rPr>
              <a:t>R.G. Nagappa Mudaliar And Sons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59314" y="7532370"/>
            <a:ext cx="4969371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 Bold"/>
              </a:rPr>
              <a:t>Shriram G - 21F2000668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 Bold"/>
              </a:rPr>
              <a:t>September Term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 Bold"/>
              </a:rPr>
              <a:t>Cycle III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2063" t="29640" b="3777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70077" y="4414838"/>
            <a:ext cx="11347846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19"/>
              </a:lnSpc>
              <a:spcBef>
                <a:spcPct val="0"/>
              </a:spcBef>
            </a:pPr>
            <a:r>
              <a:rPr lang="en-US" sz="9600">
                <a:solidFill>
                  <a:srgbClr val="1B2129"/>
                </a:solidFill>
                <a:latin typeface="DM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57" b="2185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376267" y="5568616"/>
            <a:ext cx="9823467" cy="982346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6794983" y="-4911733"/>
            <a:ext cx="9823467" cy="9823467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2143151" y="2723351"/>
            <a:ext cx="5246370" cy="524637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88900" y="88900"/>
              <a:ext cx="6172200" cy="6172200"/>
            </a:xfrm>
            <a:custGeom>
              <a:avLst/>
              <a:gdLst/>
              <a:ahLst/>
              <a:cxnLst/>
              <a:rect l="l" t="t" r="r" b="b"/>
              <a:pathLst>
                <a:path w="6172200" h="6172200">
                  <a:moveTo>
                    <a:pt x="6172200" y="5864860"/>
                  </a:moveTo>
                  <a:cubicBezTo>
                    <a:pt x="6172200" y="6033770"/>
                    <a:pt x="6035040" y="6170930"/>
                    <a:pt x="5866130" y="6170930"/>
                  </a:cubicBezTo>
                  <a:lnTo>
                    <a:pt x="307340" y="6170930"/>
                  </a:lnTo>
                  <a:cubicBezTo>
                    <a:pt x="137160" y="6172200"/>
                    <a:pt x="0" y="6035040"/>
                    <a:pt x="0" y="5864860"/>
                  </a:cubicBezTo>
                  <a:lnTo>
                    <a:pt x="0" y="307340"/>
                  </a:lnTo>
                  <a:cubicBezTo>
                    <a:pt x="0" y="137160"/>
                    <a:pt x="137160" y="0"/>
                    <a:pt x="307340" y="0"/>
                  </a:cubicBezTo>
                  <a:lnTo>
                    <a:pt x="5866130" y="0"/>
                  </a:lnTo>
                  <a:cubicBezTo>
                    <a:pt x="6035040" y="0"/>
                    <a:pt x="6172200" y="137160"/>
                    <a:pt x="6172200" y="307340"/>
                  </a:cubicBezTo>
                  <a:lnTo>
                    <a:pt x="6172200" y="5864860"/>
                  </a:lnTo>
                  <a:close/>
                </a:path>
              </a:pathLst>
            </a:custGeom>
            <a:blipFill>
              <a:blip r:embed="rId7"/>
              <a:stretch>
                <a:fillRect l="-12676" r="-12676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953760" y="6350000"/>
                  </a:moveTo>
                  <a:lnTo>
                    <a:pt x="396240" y="6350000"/>
                  </a:lnTo>
                  <a:cubicBezTo>
                    <a:pt x="177800" y="6350000"/>
                    <a:pt x="0" y="6172200"/>
                    <a:pt x="0" y="5953760"/>
                  </a:cubicBezTo>
                  <a:lnTo>
                    <a:pt x="0" y="396240"/>
                  </a:lnTo>
                  <a:cubicBezTo>
                    <a:pt x="0" y="177800"/>
                    <a:pt x="177800" y="0"/>
                    <a:pt x="396240" y="0"/>
                  </a:cubicBezTo>
                  <a:lnTo>
                    <a:pt x="5955030" y="0"/>
                  </a:lnTo>
                  <a:cubicBezTo>
                    <a:pt x="6172200" y="0"/>
                    <a:pt x="6350000" y="177800"/>
                    <a:pt x="6350000" y="396240"/>
                  </a:cubicBezTo>
                  <a:lnTo>
                    <a:pt x="6350000" y="5955030"/>
                  </a:lnTo>
                  <a:cubicBezTo>
                    <a:pt x="6350000" y="6172200"/>
                    <a:pt x="6172200" y="6350000"/>
                    <a:pt x="5953760" y="6350000"/>
                  </a:cubicBezTo>
                  <a:close/>
                  <a:moveTo>
                    <a:pt x="396240" y="179070"/>
                  </a:moveTo>
                  <a:cubicBezTo>
                    <a:pt x="276860" y="179070"/>
                    <a:pt x="179070" y="276860"/>
                    <a:pt x="179070" y="396240"/>
                  </a:cubicBezTo>
                  <a:lnTo>
                    <a:pt x="179070" y="5955030"/>
                  </a:lnTo>
                  <a:cubicBezTo>
                    <a:pt x="179070" y="6074410"/>
                    <a:pt x="276860" y="6172200"/>
                    <a:pt x="396240" y="6172200"/>
                  </a:cubicBezTo>
                  <a:lnTo>
                    <a:pt x="5955030" y="6172200"/>
                  </a:lnTo>
                  <a:cubicBezTo>
                    <a:pt x="6074410" y="6172200"/>
                    <a:pt x="6172200" y="6074410"/>
                    <a:pt x="6172200" y="5955030"/>
                  </a:cubicBezTo>
                  <a:lnTo>
                    <a:pt x="6172200" y="396240"/>
                  </a:lnTo>
                  <a:cubicBezTo>
                    <a:pt x="6172200" y="276860"/>
                    <a:pt x="6074410" y="179070"/>
                    <a:pt x="5955030" y="179070"/>
                  </a:cubicBezTo>
                  <a:lnTo>
                    <a:pt x="396240" y="179070"/>
                  </a:lnTo>
                  <a:close/>
                </a:path>
              </a:pathLst>
            </a:custGeom>
            <a:solidFill>
              <a:srgbClr val="F5873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195948" y="2675726"/>
            <a:ext cx="9974679" cy="5217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Decades-old businesses facing multiple systemic issues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Has turnover in crores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Various factors influence performance months in advance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Complex interrelationships exist between factors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Need a unified framework to maintain the business with predictive analytics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Need a unified framework for setting up a Decision-Making Process</a:t>
            </a:r>
          </a:p>
          <a:p>
            <a:pPr marL="582928" lvl="1" indent="-291464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B2129"/>
                </a:solidFill>
                <a:latin typeface="DM Sans Bold"/>
              </a:rPr>
              <a:t>Primary Objectives:</a:t>
            </a:r>
          </a:p>
          <a:p>
            <a:pPr marL="1165857" lvl="2" indent="-388619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Optimizing Cash Flow</a:t>
            </a:r>
          </a:p>
          <a:p>
            <a:pPr marL="1165857" lvl="2" indent="-388619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B2129"/>
                </a:solidFill>
                <a:latin typeface="DM Sans"/>
              </a:rPr>
              <a:t>Staggered Sale In Credit For Bad Debt Management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580541"/>
            <a:ext cx="11616503" cy="857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85"/>
              </a:lnSpc>
              <a:spcBef>
                <a:spcPct val="0"/>
              </a:spcBef>
            </a:pPr>
            <a:r>
              <a:rPr lang="en-US" sz="5060">
                <a:solidFill>
                  <a:srgbClr val="1B2129"/>
                </a:solidFill>
                <a:latin typeface="DM Sans Bold"/>
              </a:rPr>
              <a:t>Organization And 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0691721" y="1669821"/>
            <a:ext cx="21973415" cy="162203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7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451918" y="-7310634"/>
            <a:ext cx="11636276" cy="11636276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454953" y="515976"/>
            <a:ext cx="82635" cy="842246"/>
          </a:xfrm>
          <a:prstGeom prst="rect">
            <a:avLst/>
          </a:prstGeom>
          <a:solidFill>
            <a:srgbClr val="F9A01B"/>
          </a:solidFill>
        </p:spPr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9778086" y="1231074"/>
          <a:ext cx="8302602" cy="8937884"/>
        </p:xfrm>
        <a:graphic>
          <a:graphicData uri="http://schemas.openxmlformats.org/drawingml/2006/table">
            <a:tbl>
              <a:tblPr/>
              <a:tblGrid>
                <a:gridCol w="1383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37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37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3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37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37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2980">
                <a:tc gridSpan="3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1-Apr-21 to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31-Mar-22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1-Apr-21 to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31-Mar-22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1-Apr-21 to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31-Mar-22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 NAGAPPA MUDALIAR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&amp; SONS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 NAGAPPA MUDALIAR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&amp; SONS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 NAGAPPA MUDALIAR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&amp; SONS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 NAGAPPA MUDALIAR</a:t>
                      </a:r>
                      <a:endParaRPr lang="en-US" sz="1100"/>
                    </a:p>
                    <a:p>
                      <a:pPr algn="ctr">
                        <a:lnSpc>
                          <a:spcPts val="1399"/>
                        </a:lnSpc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  &amp; SONS</a:t>
                      </a: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Liabilities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as at 31-Mar-22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as at 31-Mar-22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Assets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as at 31-Mar-22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as at 31-Mar-22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Capital Account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10434222.37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Fixed Assets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1067337.35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D.ARVINTH CAPITAL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211962.50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ACTIVA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52268.00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GOD'S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37.24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AIR CONDITIONER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1512.20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R.G.N.VELAYUTHAM CAPITAL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BATTERY - LIVGUARD TALL TUBULAR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12250.00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R.V. DEVASENAN CAPITAL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5857922.93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C.C.T.V. CAMERA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87.19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R.V.DEVASENAN CURRENT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CELL PHONE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3600.00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S. KALAISELVI CAPITAL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4364299.70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COMPUTER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2943.55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Loans (Liability)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5359508.18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FURNITURE &amp; FITTINGS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5835.72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Bank OD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2126365.85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GENERATOR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728.28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Secured Loans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869477.00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HYUNDAI VERNA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Unsecured Loans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INVERTOR - BATTERY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7776.72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DEVELOPMENT CREDIT BANK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PRINTER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2743.20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R.G.N.VELAYUTHAM CURRENT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1188665.33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SCOOTER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926.80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R.G.N.VELAYUTHAM HUF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1175000.00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SWATCH CUTTER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27140.00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Current Liabilities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1997494.51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TOYOTO INNOVA CAR 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949525.69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Duties &amp; Taxes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-145780.55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Current Assets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16723887.71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Sundry Creditors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2143275.06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Closing Stock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12468385.00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Suspense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Deposits (Asset)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5800.00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422980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Profit &amp; Loss A/c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Loans &amp; Advances (Asset)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Opening Balance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Sundry Debtors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4159254.00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Current Period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88200.00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Cash-in-hand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86259.31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Less: Transferred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88200.00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Bank Accounts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4189.40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51347"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Total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17791225.06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Total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 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99"/>
                        </a:lnSpc>
                        <a:defRPr/>
                      </a:pPr>
                      <a:r>
                        <a:rPr lang="en-US" sz="999">
                          <a:solidFill>
                            <a:srgbClr val="000000"/>
                          </a:solidFill>
                          <a:latin typeface="DM Sans"/>
                        </a:rPr>
                        <a:t>17791225.06</a:t>
                      </a:r>
                      <a:endParaRPr lang="en-US" sz="11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324590" y="1231074"/>
            <a:ext cx="5202202" cy="893787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33017" y="519733"/>
            <a:ext cx="7884577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B2129"/>
                </a:solidFill>
                <a:latin typeface="DM Sans"/>
              </a:rPr>
              <a:t>Business Model &amp; Balance Sheet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4986" y="3440430"/>
            <a:ext cx="3859818" cy="3498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1B2129"/>
                </a:solidFill>
                <a:latin typeface="DM Sans"/>
              </a:rPr>
              <a:t>Factors affecting The Business are</a:t>
            </a:r>
          </a:p>
          <a:p>
            <a:pPr marL="539754" lvl="1" indent="-269877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1B2129"/>
                </a:solidFill>
                <a:latin typeface="DM Sans"/>
              </a:rPr>
              <a:t>Yarn Purchase Price</a:t>
            </a:r>
          </a:p>
          <a:p>
            <a:pPr marL="539754" lvl="1" indent="-269877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1B2129"/>
                </a:solidFill>
                <a:latin typeface="DM Sans"/>
              </a:rPr>
              <a:t>Procurement Time / Delay In Processing</a:t>
            </a:r>
          </a:p>
          <a:p>
            <a:pPr marL="539754" lvl="1" indent="-269877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1B2129"/>
                </a:solidFill>
                <a:latin typeface="DM Sans"/>
              </a:rPr>
              <a:t>Rise Of Bad Debt</a:t>
            </a:r>
          </a:p>
          <a:p>
            <a:pPr marL="539754" lvl="1" indent="-269877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1B2129"/>
                </a:solidFill>
                <a:latin typeface="DM Sans"/>
              </a:rPr>
              <a:t>Disturbances arise In Cash Flow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57" b="2185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376267" y="5568616"/>
            <a:ext cx="9823467" cy="982346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6794983" y="-4911733"/>
            <a:ext cx="9823467" cy="982346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146421" y="3736632"/>
            <a:ext cx="8696263" cy="577275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445316" y="3736632"/>
            <a:ext cx="8519925" cy="577275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864051" y="464820"/>
            <a:ext cx="7242349" cy="563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dirty="0">
                <a:solidFill>
                  <a:srgbClr val="1B2129"/>
                </a:solidFill>
                <a:latin typeface="DM Sans Bold"/>
              </a:rPr>
              <a:t>Requirement Of Business Owner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90777" y="1102029"/>
            <a:ext cx="13306444" cy="102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4"/>
              </a:lnSpc>
            </a:pPr>
            <a:r>
              <a:rPr lang="en-US" sz="2600" dirty="0">
                <a:solidFill>
                  <a:srgbClr val="1B2129"/>
                </a:solidFill>
                <a:latin typeface="DM Sans"/>
              </a:rPr>
              <a:t>A Model Comprising Entire Business System.</a:t>
            </a:r>
          </a:p>
          <a:p>
            <a:pPr algn="ctr">
              <a:lnSpc>
                <a:spcPts val="4264"/>
              </a:lnSpc>
            </a:pPr>
            <a:r>
              <a:rPr lang="en-US" sz="2600" dirty="0">
                <a:solidFill>
                  <a:srgbClr val="1B2129"/>
                </a:solidFill>
                <a:latin typeface="DM Sans"/>
              </a:rPr>
              <a:t>Establish A Justified System For Sale In Credit To Regular Retailers And Defaulters.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65349" y="2266930"/>
            <a:ext cx="1315729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 dirty="0">
                <a:solidFill>
                  <a:srgbClr val="1B2129"/>
                </a:solidFill>
                <a:latin typeface="DM Sans Bold"/>
              </a:rPr>
              <a:t>At A Glance : Yarn Purchase Trend And Sales Trend Across a Year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2063" t="29640" b="3777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372936" y="5124822"/>
            <a:ext cx="5954349" cy="159185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92797" y="5124822"/>
            <a:ext cx="9938073" cy="380929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4829168" y="415826"/>
            <a:ext cx="8629665" cy="1545615"/>
            <a:chOff x="0" y="0"/>
            <a:chExt cx="11506220" cy="2060819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1506220" cy="479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61"/>
                </a:lnSpc>
              </a:pPr>
              <a:r>
                <a:rPr lang="en-US" sz="2384">
                  <a:solidFill>
                    <a:srgbClr val="1B2129"/>
                  </a:solidFill>
                  <a:latin typeface="DM Sans"/>
                </a:rPr>
                <a:t>A COMPLEX SYSTEM MODELLING APPROACH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73859"/>
              <a:ext cx="11506220" cy="12869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629"/>
                </a:lnSpc>
                <a:spcBef>
                  <a:spcPct val="0"/>
                </a:spcBef>
              </a:pPr>
              <a:r>
                <a:rPr lang="en-US" sz="6358">
                  <a:solidFill>
                    <a:srgbClr val="1B2129"/>
                  </a:solidFill>
                  <a:latin typeface="DM Sans Bold"/>
                </a:rPr>
                <a:t>State-Space Analysis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166433" y="1988765"/>
            <a:ext cx="9955134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 Bold"/>
              </a:rPr>
              <a:t>Concepts of State Space Analysis For Financial System Engineering have been used.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72936" y="6910543"/>
            <a:ext cx="6222267" cy="2023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81"/>
              </a:lnSpc>
            </a:pPr>
            <a:r>
              <a:rPr lang="en-US" sz="2629">
                <a:solidFill>
                  <a:srgbClr val="1B2129"/>
                </a:solidFill>
                <a:latin typeface="DM Sans"/>
              </a:rPr>
              <a:t>State Variables Vector :</a:t>
            </a:r>
          </a:p>
          <a:p>
            <a:pPr marL="669089" lvl="1" indent="-334545">
              <a:lnSpc>
                <a:spcPts val="4338"/>
              </a:lnSpc>
              <a:buFont typeface="Arial"/>
              <a:buChar char="•"/>
            </a:pPr>
            <a:r>
              <a:rPr lang="en-US" sz="3099">
                <a:solidFill>
                  <a:srgbClr val="1B2129"/>
                </a:solidFill>
                <a:latin typeface="DM Sans"/>
              </a:rPr>
              <a:t>Yarn Price</a:t>
            </a:r>
          </a:p>
          <a:p>
            <a:pPr marL="643751" lvl="1" indent="-321876">
              <a:lnSpc>
                <a:spcPts val="4174"/>
              </a:lnSpc>
              <a:buFont typeface="Arial"/>
              <a:buChar char="•"/>
            </a:pPr>
            <a:r>
              <a:rPr lang="en-US" sz="2981">
                <a:solidFill>
                  <a:srgbClr val="1B2129"/>
                </a:solidFill>
                <a:latin typeface="DM Sans"/>
              </a:rPr>
              <a:t>Expected Sales</a:t>
            </a:r>
          </a:p>
          <a:p>
            <a:pPr marL="643751" lvl="1" indent="-321876">
              <a:lnSpc>
                <a:spcPts val="4174"/>
              </a:lnSpc>
              <a:buFont typeface="Arial"/>
              <a:buChar char="•"/>
            </a:pPr>
            <a:r>
              <a:rPr lang="en-US" sz="2981">
                <a:solidFill>
                  <a:srgbClr val="1B2129"/>
                </a:solidFill>
                <a:latin typeface="DM Sans"/>
              </a:rPr>
              <a:t>Losses Accumulated At Time ‘T’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6800" y="4269226"/>
            <a:ext cx="5327003" cy="6612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421"/>
              </a:lnSpc>
              <a:spcBef>
                <a:spcPct val="0"/>
              </a:spcBef>
            </a:pPr>
            <a:r>
              <a:rPr lang="en-US" sz="3872" dirty="0">
                <a:solidFill>
                  <a:srgbClr val="1B2129"/>
                </a:solidFill>
                <a:latin typeface="DM Sans Bold"/>
              </a:rPr>
              <a:t>Block Diagram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72936" y="4280334"/>
            <a:ext cx="3411366" cy="65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21"/>
              </a:lnSpc>
              <a:spcBef>
                <a:spcPct val="0"/>
              </a:spcBef>
            </a:pPr>
            <a:r>
              <a:rPr lang="en-US" sz="3872">
                <a:solidFill>
                  <a:srgbClr val="1B2129"/>
                </a:solidFill>
                <a:latin typeface="DM Sans Bold"/>
              </a:rPr>
              <a:t>Equation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20452" y="7205834"/>
            <a:ext cx="7342555" cy="7342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8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9226120" y="1599230"/>
            <a:ext cx="16216511" cy="1621651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43045" y="819814"/>
            <a:ext cx="801921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80"/>
              </a:lnSpc>
              <a:spcBef>
                <a:spcPct val="0"/>
              </a:spcBef>
            </a:pPr>
            <a:r>
              <a:rPr lang="en-US" sz="6400">
                <a:solidFill>
                  <a:srgbClr val="1B2129"/>
                </a:solidFill>
                <a:latin typeface="DM Sans Bold"/>
              </a:rPr>
              <a:t>Some handy tips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 amt="6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52430" y="-9185760"/>
            <a:ext cx="14492602" cy="1449260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93942" y="5540384"/>
            <a:ext cx="9395575" cy="448857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2337923" y="927219"/>
            <a:ext cx="4415177" cy="388704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2337923" y="5540384"/>
            <a:ext cx="4415177" cy="398210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337923" y="9547629"/>
            <a:ext cx="441517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1B2129"/>
                </a:solidFill>
                <a:latin typeface="DM Sans Bold"/>
              </a:rPr>
              <a:t>Sales Data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307559" y="5037602"/>
            <a:ext cx="2475905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1B2129"/>
                </a:solidFill>
                <a:latin typeface="DM Sans Bold"/>
              </a:rPr>
              <a:t>Yarn Purchase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3045" y="4779474"/>
            <a:ext cx="5744976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1B2129"/>
                </a:solidFill>
                <a:latin typeface="DM Sans Bold"/>
              </a:rPr>
              <a:t>Debtors Return Patterns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0452" y="1985816"/>
            <a:ext cx="9247728" cy="2246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0383" lvl="1" indent="-275191">
              <a:lnSpc>
                <a:spcPts val="3568"/>
              </a:lnSpc>
              <a:buFont typeface="Arial"/>
              <a:buChar char="•"/>
            </a:pPr>
            <a:r>
              <a:rPr lang="en-US" sz="2549">
                <a:solidFill>
                  <a:srgbClr val="1B2129"/>
                </a:solidFill>
                <a:latin typeface="DM Sans"/>
              </a:rPr>
              <a:t>Data available to us is discrete</a:t>
            </a:r>
          </a:p>
          <a:p>
            <a:pPr marL="550383" lvl="1" indent="-275191">
              <a:lnSpc>
                <a:spcPts val="3568"/>
              </a:lnSpc>
              <a:buFont typeface="Arial"/>
              <a:buChar char="•"/>
            </a:pPr>
            <a:r>
              <a:rPr lang="en-US" sz="2549">
                <a:solidFill>
                  <a:srgbClr val="1B2129"/>
                </a:solidFill>
                <a:latin typeface="DM Sans"/>
              </a:rPr>
              <a:t>Smoothing Is Done Before Training The State Space System</a:t>
            </a:r>
          </a:p>
          <a:p>
            <a:pPr marL="550383" lvl="1" indent="-275191">
              <a:lnSpc>
                <a:spcPts val="3568"/>
              </a:lnSpc>
              <a:buFont typeface="Arial"/>
              <a:buChar char="•"/>
            </a:pPr>
            <a:r>
              <a:rPr lang="en-US" sz="2549">
                <a:solidFill>
                  <a:srgbClr val="1B2129"/>
                </a:solidFill>
                <a:latin typeface="DM Sans"/>
              </a:rPr>
              <a:t>Regression Analysis Used For Smoothed Curve Representation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2063" t="29640" b="3777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21486" y="394793"/>
            <a:ext cx="8626957" cy="63068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7082583"/>
            <a:ext cx="9848701" cy="274691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H="1">
            <a:off x="14287826" y="659812"/>
            <a:ext cx="3341665" cy="32248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1494018" y="4082439"/>
            <a:ext cx="6309651" cy="2012089"/>
            <a:chOff x="0" y="0"/>
            <a:chExt cx="8412867" cy="2682786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8412867" cy="387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96"/>
                </a:lnSpc>
              </a:pPr>
              <a:r>
                <a:rPr lang="en-US" sz="1913">
                  <a:solidFill>
                    <a:srgbClr val="1B2129"/>
                  </a:solidFill>
                  <a:latin typeface="DM Sans"/>
                </a:rPr>
                <a:t>A COMPLEX SYSTEM MODELLING APPROACH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14138"/>
              <a:ext cx="8412867" cy="2068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6124"/>
                </a:lnSpc>
              </a:pPr>
              <a:r>
                <a:rPr lang="en-US" sz="5103">
                  <a:solidFill>
                    <a:srgbClr val="1B2129"/>
                  </a:solidFill>
                  <a:latin typeface="DM Sans Bold"/>
                </a:rPr>
                <a:t>State-Space </a:t>
              </a:r>
            </a:p>
            <a:p>
              <a:pPr marL="0" lvl="0" indent="0" algn="r">
                <a:lnSpc>
                  <a:spcPts val="6124"/>
                </a:lnSpc>
                <a:spcBef>
                  <a:spcPct val="0"/>
                </a:spcBef>
              </a:pPr>
              <a:r>
                <a:rPr lang="en-US" sz="5103">
                  <a:solidFill>
                    <a:srgbClr val="1B2129"/>
                  </a:solidFill>
                  <a:latin typeface="DM Sans Bold"/>
                </a:rPr>
                <a:t>Analysis Results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48534" y="6240908"/>
            <a:ext cx="995513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1B2129"/>
                </a:solidFill>
                <a:latin typeface="DM Sans Bold"/>
              </a:rPr>
              <a:t>Bode Diagram And Derived State Space Matrices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0837942" y="2056261"/>
            <a:ext cx="21973415" cy="162203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7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451918" y="-7310634"/>
            <a:ext cx="11636276" cy="1163627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808261" y="4472684"/>
            <a:ext cx="6484426" cy="454700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95313" y="5692293"/>
            <a:ext cx="9292996" cy="332739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95313" y="4182009"/>
            <a:ext cx="7697156" cy="100519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995313" y="2748214"/>
            <a:ext cx="5840494" cy="101225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995313" y="1267310"/>
            <a:ext cx="5764561" cy="91157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984006" y="1172060"/>
            <a:ext cx="8308681" cy="1787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259"/>
              </a:lnSpc>
              <a:spcBef>
                <a:spcPct val="0"/>
              </a:spcBef>
            </a:pPr>
            <a:r>
              <a:rPr lang="en-US" sz="5185">
                <a:solidFill>
                  <a:srgbClr val="000000"/>
                </a:solidFill>
                <a:latin typeface="DM Sans Bold"/>
              </a:rPr>
              <a:t>Debtor’s Credit Scoring System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20452" y="7205834"/>
            <a:ext cx="7342555" cy="7342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8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9226120" y="1599230"/>
            <a:ext cx="16216511" cy="1621651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781958" y="3236966"/>
            <a:ext cx="5581544" cy="1349191"/>
            <a:chOff x="0" y="0"/>
            <a:chExt cx="7442059" cy="1798921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20199" cy="1798921"/>
            </a:xfrm>
            <a:prstGeom prst="rect">
              <a:avLst/>
            </a:prstGeom>
            <a:solidFill>
              <a:srgbClr val="F9A01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855299" y="441625"/>
              <a:ext cx="6586760" cy="8489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59"/>
                </a:lnSpc>
                <a:spcBef>
                  <a:spcPct val="0"/>
                </a:spcBef>
              </a:pPr>
              <a:r>
                <a:rPr lang="en-US" sz="3899">
                  <a:solidFill>
                    <a:srgbClr val="1B2129"/>
                  </a:solidFill>
                  <a:latin typeface="DM Sans"/>
                </a:rPr>
                <a:t>PITFALLS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247632" y="5481887"/>
            <a:ext cx="5581544" cy="1349191"/>
            <a:chOff x="0" y="0"/>
            <a:chExt cx="7442059" cy="179892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20199" cy="1798921"/>
            </a:xfrm>
            <a:prstGeom prst="rect">
              <a:avLst/>
            </a:prstGeom>
            <a:solidFill>
              <a:srgbClr val="F5873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855299" y="441626"/>
              <a:ext cx="6586760" cy="848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60"/>
                </a:lnSpc>
                <a:spcBef>
                  <a:spcPct val="0"/>
                </a:spcBef>
              </a:pPr>
              <a:r>
                <a:rPr lang="en-US" sz="3900">
                  <a:solidFill>
                    <a:srgbClr val="1B2129"/>
                  </a:solidFill>
                  <a:latin typeface="DM Sans"/>
                </a:rPr>
                <a:t>RECOMMENDATIONS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677756" y="7689617"/>
            <a:ext cx="5581544" cy="1349191"/>
            <a:chOff x="0" y="0"/>
            <a:chExt cx="7442059" cy="1798921"/>
          </a:xfrm>
        </p:grpSpPr>
        <p:sp>
          <p:nvSpPr>
            <p:cNvPr id="11" name="TextBox 11"/>
            <p:cNvSpPr txBox="1"/>
            <p:nvPr/>
          </p:nvSpPr>
          <p:spPr>
            <a:xfrm>
              <a:off x="855299" y="441625"/>
              <a:ext cx="6586760" cy="8489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59"/>
                </a:lnSpc>
                <a:spcBef>
                  <a:spcPct val="0"/>
                </a:spcBef>
              </a:pPr>
              <a:r>
                <a:rPr lang="en-US" sz="3900">
                  <a:solidFill>
                    <a:srgbClr val="1B2129"/>
                  </a:solidFill>
                  <a:latin typeface="DM Sans"/>
                </a:rPr>
                <a:t>FUTURE SCOPE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0" y="0"/>
              <a:ext cx="20199" cy="1798921"/>
            </a:xfrm>
            <a:prstGeom prst="rect">
              <a:avLst/>
            </a:prstGeom>
            <a:solidFill>
              <a:srgbClr val="ED5B72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409700" y="1248193"/>
            <a:ext cx="801921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80"/>
              </a:lnSpc>
              <a:spcBef>
                <a:spcPct val="0"/>
              </a:spcBef>
            </a:pPr>
            <a:r>
              <a:rPr lang="en-US" sz="6400">
                <a:solidFill>
                  <a:srgbClr val="1B2129"/>
                </a:solidFill>
                <a:latin typeface="DM Sans Bold"/>
              </a:rPr>
              <a:t>Exploring...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alphaModFix amt="61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52430" y="-9185760"/>
            <a:ext cx="14492602" cy="144926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529</Words>
  <Application>Microsoft Macintosh PowerPoint</Application>
  <PresentationFormat>Custom</PresentationFormat>
  <Paragraphs>169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 Bold</vt:lpstr>
      <vt:lpstr>DM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Pink and Orange Soft Gradient Tutorial Talking Presentation</dc:title>
  <cp:lastModifiedBy>Akhil Srinivas P</cp:lastModifiedBy>
  <cp:revision>2</cp:revision>
  <dcterms:created xsi:type="dcterms:W3CDTF">2006-08-16T00:00:00Z</dcterms:created>
  <dcterms:modified xsi:type="dcterms:W3CDTF">2023-04-03T15:20:27Z</dcterms:modified>
  <dc:identifier>DAFfDmhxLr8</dc:identifier>
</cp:coreProperties>
</file>

<file path=docProps/thumbnail.jpeg>
</file>